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8" r:id="rId2"/>
    <p:sldId id="412" r:id="rId3"/>
    <p:sldId id="426" r:id="rId4"/>
    <p:sldId id="448" r:id="rId5"/>
    <p:sldId id="350" r:id="rId6"/>
    <p:sldId id="386" r:id="rId7"/>
    <p:sldId id="420" r:id="rId8"/>
    <p:sldId id="427" r:id="rId9"/>
    <p:sldId id="428" r:id="rId10"/>
    <p:sldId id="429" r:id="rId11"/>
    <p:sldId id="430" r:id="rId12"/>
    <p:sldId id="431" r:id="rId13"/>
    <p:sldId id="434" r:id="rId14"/>
    <p:sldId id="449" r:id="rId15"/>
    <p:sldId id="436" r:id="rId16"/>
    <p:sldId id="438" r:id="rId17"/>
    <p:sldId id="384" r:id="rId18"/>
    <p:sldId id="416" r:id="rId19"/>
    <p:sldId id="440" r:id="rId20"/>
    <p:sldId id="406" r:id="rId21"/>
    <p:sldId id="411" r:id="rId22"/>
    <p:sldId id="441" r:id="rId23"/>
    <p:sldId id="405" r:id="rId24"/>
    <p:sldId id="425" r:id="rId25"/>
    <p:sldId id="418" r:id="rId26"/>
    <p:sldId id="433" r:id="rId27"/>
    <p:sldId id="439" r:id="rId28"/>
    <p:sldId id="450" r:id="rId29"/>
    <p:sldId id="443" r:id="rId30"/>
    <p:sldId id="435" r:id="rId31"/>
    <p:sldId id="437" r:id="rId32"/>
    <p:sldId id="446" r:id="rId33"/>
    <p:sldId id="432" r:id="rId34"/>
    <p:sldId id="409" r:id="rId35"/>
    <p:sldId id="338" r:id="rId36"/>
    <p:sldId id="336" r:id="rId37"/>
    <p:sldId id="327" r:id="rId38"/>
    <p:sldId id="342" r:id="rId39"/>
    <p:sldId id="330" r:id="rId40"/>
    <p:sldId id="419" r:id="rId41"/>
    <p:sldId id="400" r:id="rId42"/>
    <p:sldId id="266" r:id="rId43"/>
    <p:sldId id="293" r:id="rId44"/>
    <p:sldId id="442" r:id="rId45"/>
    <p:sldId id="447" r:id="rId4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5"/>
    <p:restoredTop sz="91492"/>
  </p:normalViewPr>
  <p:slideViewPr>
    <p:cSldViewPr snapToGrid="0">
      <p:cViewPr varScale="1">
        <p:scale>
          <a:sx n="114" d="100"/>
          <a:sy n="114" d="100"/>
        </p:scale>
        <p:origin x="816" y="1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9/30/25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F6A4-8D22-F60E-9701-2D6BB3F6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7F5DB-3E21-20D8-EFA0-879EDE5E8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D2491-8803-1B5B-D036-13B38170B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3263-28D6-5069-9D2F-929EF221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2586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166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592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0563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36.png"/><Relationship Id="rId4" Type="http://schemas.openxmlformats.org/officeDocument/2006/relationships/image" Target="../media/image16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8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8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CR Call </a:t>
            </a: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30,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  <p:pic>
        <p:nvPicPr>
          <p:cNvPr id="7" name="Picture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43372F1-5634-8E68-9128-85B1183A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6"/>
            <a:ext cx="6096003" cy="4460659"/>
          </a:xfrm>
          <a:prstGeom prst="rect">
            <a:avLst/>
          </a:prstGeom>
        </p:spPr>
      </p:pic>
      <p:pic>
        <p:nvPicPr>
          <p:cNvPr id="13" name="Picture 1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F49CD8BC-5AD6-955B-AB3D-FB08B703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73435"/>
            <a:ext cx="6096002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8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6335-41DA-8D43-131A-22AAD38F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08C3-D058-2A50-1DCD-E4FD191BE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75C76-5384-3874-72DE-9AE83A87D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7531-EE01-71C9-C922-B6A5E565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D0DF6-661C-614D-025D-6BF1D2A2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E6C70449-052C-5BC5-8F82-F56C2BC8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0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3ECDF1-F3DC-27DD-179B-A84DA5E4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1107440"/>
            <a:ext cx="5727752" cy="4191197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7D8E54-7E38-69A3-D8AF-94F3314B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2" y="1107440"/>
            <a:ext cx="5727752" cy="4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F18AED5-D1BE-DF3F-0D86-E9EB15D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907"/>
            <a:ext cx="5833260" cy="4268401"/>
          </a:xfrm>
          <a:prstGeom prst="rect">
            <a:avLst/>
          </a:prstGeom>
        </p:spPr>
      </p:pic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6B16976-97B4-D71B-8501-38F82DC2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4" y="1019906"/>
            <a:ext cx="5833261" cy="4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A842-6EF0-9096-18FA-7A6713D2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1B8-ED21-788D-B370-A9706394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D9A36-B618-BE97-8D58-6620CC93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0D11-7F37-BFBF-18B5-35C61BA7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5EFD9E1-7B99-FFAB-7F7A-15E3AB07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B4593B-A15F-7072-3475-F5E70B2A5664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12712224-70DA-2C6B-0B0C-B8D60AFC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A5439E56-A730-F3AA-6806-801C0D71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88DB818A-8AEF-FDB8-DAD2-2DB5D78C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FAC2777A-B1AA-A96E-C14E-1D615BE7A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C3D959-9C39-F313-475D-A5F4829C7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F995260A-25EA-358C-FC6A-4AFCB5088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8FFB12-6D9B-CE37-A93C-23A3FDEB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3" y="1406294"/>
            <a:ext cx="5855877" cy="4236588"/>
          </a:xfrm>
          <a:prstGeom prst="rect">
            <a:avLst/>
          </a:prstGeom>
        </p:spPr>
      </p:pic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23530C-146E-6503-41CB-3AF9D2468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7861"/>
            <a:ext cx="5855877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9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686B-6C7C-17F8-E3CD-7FE902A8F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78B9-8452-7E18-65B8-6D0C4EA1E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E829-8EB3-CEE8-3A6B-35D08119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8A3F7-D26E-F486-1D53-EB44296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46103452-FBBD-B777-29A1-ADD62D3C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8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2336D91-918D-78C9-7678-07008D68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0" y="1989497"/>
            <a:ext cx="5916940" cy="4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06598-420D-AE75-3B57-7776BE45D96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E578A-54B6-B4CC-FF1B-2CFFDB26D3D8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390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2" name="Content Placeholder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CF05638-8376-AC1E-C989-E711C9EB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741" y="674148"/>
            <a:ext cx="8009749" cy="5861016"/>
          </a:xfr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94D007E-DB9C-3282-EBD8-03852728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672"/>
            <a:ext cx="5852355" cy="4282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AC43E-483C-10A5-E3AA-0EE6B776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15" y="1398672"/>
            <a:ext cx="5852355" cy="42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3495492" y="3788958"/>
            <a:ext cx="141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1165897" y="5371326"/>
            <a:ext cx="14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01519" y="4158290"/>
            <a:ext cx="180910" cy="447164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895520" y="4973444"/>
            <a:ext cx="2486909" cy="397882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2927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C77BD-EEEA-9F7B-3ABE-8B7F0E0EFF8A}"/>
              </a:ext>
            </a:extLst>
          </p:cNvPr>
          <p:cNvSpPr txBox="1"/>
          <p:nvPr/>
        </p:nvSpPr>
        <p:spPr>
          <a:xfrm>
            <a:off x="6628029" y="6546295"/>
            <a:ext cx="3306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*with systematic uncertainties from effective area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6A2BFE-E577-8F19-AA26-4E1762F571BC}"/>
              </a:ext>
            </a:extLst>
          </p:cNvPr>
          <p:cNvSpPr/>
          <p:nvPr/>
        </p:nvSpPr>
        <p:spPr>
          <a:xfrm>
            <a:off x="40443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08E88-BF7B-C2AF-13E2-C11D85CF04D5}"/>
              </a:ext>
            </a:extLst>
          </p:cNvPr>
          <p:cNvSpPr txBox="1"/>
          <p:nvPr/>
        </p:nvSpPr>
        <p:spPr>
          <a:xfrm>
            <a:off x="9793968" y="3788958"/>
            <a:ext cx="169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5A0412-9DCA-0307-E6E4-D9DCC048DF0E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41875" y="4158290"/>
            <a:ext cx="711925" cy="58097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317333-0EF4-DFD4-4C4E-C18546EA289B}"/>
              </a:ext>
            </a:extLst>
          </p:cNvPr>
          <p:cNvSpPr txBox="1"/>
          <p:nvPr/>
        </p:nvSpPr>
        <p:spPr>
          <a:xfrm>
            <a:off x="8151542" y="1090284"/>
            <a:ext cx="309860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NO prompt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6EBF1-8185-20D0-C841-C2075B5713C7}"/>
              </a:ext>
            </a:extLst>
          </p:cNvPr>
          <p:cNvSpPr txBox="1"/>
          <p:nvPr/>
        </p:nvSpPr>
        <p:spPr>
          <a:xfrm>
            <a:off x="1725033" y="1106769"/>
            <a:ext cx="27972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prompt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16866D-62C6-8049-2C30-D6FA88C2EC30}"/>
              </a:ext>
            </a:extLst>
          </p:cNvPr>
          <p:cNvSpPr txBox="1"/>
          <p:nvPr/>
        </p:nvSpPr>
        <p:spPr>
          <a:xfrm>
            <a:off x="3810240" y="6046630"/>
            <a:ext cx="495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Unfolding is sensitive to the prompt component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Unblinding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b="1" dirty="0"/>
              <a:t>Unblinding plans</a:t>
            </a:r>
          </a:p>
          <a:p>
            <a:pPr lvl="1"/>
            <a:r>
              <a:rPr lang="en-US" dirty="0"/>
              <a:t>Unfold 12 years of data for IC86 from 2011 to 2022</a:t>
            </a:r>
          </a:p>
          <a:p>
            <a:pPr lvl="1"/>
            <a:r>
              <a:rPr lang="en-US" dirty="0"/>
              <a:t>Determine regularization strength on data</a:t>
            </a:r>
          </a:p>
          <a:p>
            <a:pPr lvl="1"/>
            <a:r>
              <a:rPr lang="en-US" dirty="0"/>
              <a:t>Perform unfolding on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Post-unblinding checks</a:t>
            </a:r>
          </a:p>
          <a:p>
            <a:pPr lvl="1"/>
            <a:r>
              <a:rPr lang="en-US" dirty="0"/>
              <a:t>Check the data-MC agreement for proxy variable (leading energy)</a:t>
            </a:r>
          </a:p>
          <a:p>
            <a:pPr lvl="2"/>
            <a:r>
              <a:rPr lang="en-US" dirty="0"/>
              <a:t>pre-fit (on the entire Snowstorm dataset)</a:t>
            </a:r>
          </a:p>
          <a:p>
            <a:pPr lvl="2"/>
            <a:r>
              <a:rPr lang="en-US" dirty="0"/>
              <a:t>post-fit (re-weight to fitted systematics)</a:t>
            </a:r>
          </a:p>
          <a:p>
            <a:pPr lvl="1"/>
            <a:r>
              <a:rPr lang="en-US" dirty="0"/>
              <a:t>Divide total dataset in 3 subsets </a:t>
            </a:r>
            <a:r>
              <a:rPr lang="en-US" dirty="0" err="1"/>
              <a:t>á</a:t>
            </a:r>
            <a:r>
              <a:rPr lang="en-US" dirty="0"/>
              <a:t> 4 years to analyze systematic impacts over the years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C317-75A9-236C-1B7D-1153770C2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516D0-2185-7577-D36F-CB7FCA34F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FF50-69F4-D875-C8BE-4C0CB864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F128-579B-2AAA-A337-9AD396F9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C32DF71C-D705-7CE2-75EF-BED0ED2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74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Rate to Flux </a:t>
            </a:r>
            <a:r>
              <a:rPr lang="en-US" dirty="0">
                <a:sym typeface="Wingdings" pitchFamily="2" charset="2"/>
              </a:rPr>
              <a:t> Effective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A9396EF5-7D04-DA57-6607-C6F5EAF8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70" y="4704656"/>
            <a:ext cx="2231489" cy="92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2D1FE-881C-4832-9E29-C00AF853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170" y="3611492"/>
            <a:ext cx="4091214" cy="438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0B178-410A-46CA-4474-F2821DDDF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869" y="1981250"/>
            <a:ext cx="3923062" cy="975787"/>
          </a:xfrm>
          <a:prstGeom prst="rect">
            <a:avLst/>
          </a:prstGeom>
        </p:spPr>
      </p:pic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384" y="1505352"/>
            <a:ext cx="6509616" cy="36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08B0-4A98-27CB-699E-19D0D012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5ECD4C8-079C-3F91-2A07-52EBFD1F5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6702" y="471035"/>
            <a:ext cx="6727796" cy="5068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977BCB-25A8-ACAC-A0CE-A5E3326E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DD54C-3071-4792-E6A0-063326DE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C4BF6-2DE9-CADF-3C87-A05A8C33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8BBB880-9966-66DD-2E1E-46326C02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4FE002-055C-4318-A601-C6BAD79A7977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5EA1A-FA3F-0982-DA1F-DD7AB11C8206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5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A3FA9A-162B-58EC-BFE3-738831B79FBB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F66261-C19B-D188-1B40-83E00B24AF30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B9C12329-ABCC-E576-B487-99640817B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0AD5E0-6280-9048-1357-B1DA049370AD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27FD38-E3D2-4E49-E396-985DD73866B2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56953-0FC5-7ACB-CBE8-F417FF268EC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77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E78D-8E0F-39A3-4CDE-942D5E9B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CC36-51F8-BD67-7AD5-F2D4C1C3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FE9422D-60B1-33ED-43BF-F31D98A2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EC66-3CF7-A721-80A1-C15BF7C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A5C36-0523-431A-26DD-2BF90C3D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9776C7D8-EF7F-1BB7-DB03-19DBABD3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DE423-AEA5-8ED0-BC83-34A47F4EDA94}"/>
              </a:ext>
            </a:extLst>
          </p:cNvPr>
          <p:cNvSpPr txBox="1"/>
          <p:nvPr/>
        </p:nvSpPr>
        <p:spPr>
          <a:xfrm>
            <a:off x="646771" y="2486722"/>
            <a:ext cx="26700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92D8A-A84E-3F5B-F7F8-5506A0EBC800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390897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04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  <p:pic>
        <p:nvPicPr>
          <p:cNvPr id="12" name="Picture 1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70DEDDF-29AA-DE22-4798-3C8D89D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41"/>
            <a:ext cx="5827250" cy="4348390"/>
          </a:xfrm>
          <a:prstGeom prst="rect">
            <a:avLst/>
          </a:prstGeom>
        </p:spPr>
      </p:pic>
      <p:pic>
        <p:nvPicPr>
          <p:cNvPr id="14" name="Picture 13" descr="A graph of a variety of data&#10;&#10;AI-generated content may be incorrect.">
            <a:extLst>
              <a:ext uri="{FF2B5EF4-FFF2-40B4-BE49-F238E27FC236}">
                <a16:creationId xmlns:a16="http://schemas.microsoft.com/office/drawing/2014/main" id="{B4D77008-473D-ADB2-2F3C-07154CC3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1" y="1077797"/>
            <a:ext cx="5983086" cy="43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06A8-BF0F-CDEE-CF70-1875E568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9667-E872-2D78-A615-025D56CE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8300-43AC-8424-7687-DB913260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41F69-F2F3-7150-7AC1-BA634A5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3E0F5E2-A10D-FDB1-3737-9938D1DE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E97FF-A121-CBB2-36E9-0E8E969AD6DF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200ED68D-A4AB-DBCF-EBC7-C916E58B9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233DB6E9-76BB-527F-32DC-AB879DA84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E91A8DB4-205F-06A3-FA53-B0F919A53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2E6301CC-3939-50FB-1A0B-672A09EDB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639DF40-4D5D-2686-1851-CC9C0271A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A24739A6-D75E-F169-FE4E-FC4000EC5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46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CD85-ED32-2542-8E8D-74326D0A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Energy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6C12-08A8-6202-F2F3-415725D5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1A81-AD92-92AB-4166-94329E2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CF900-C2CD-F70A-8D6C-DECAD57D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32194"/>
            <a:ext cx="6096000" cy="446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B2BE7-BC1D-673D-C5D4-3C98F0D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574"/>
            <a:ext cx="6096000" cy="446065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615DF78-6A82-8113-4DFB-0EACB4B6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FADE0-070A-CCA9-D504-F27031E70BDD}"/>
              </a:ext>
            </a:extLst>
          </p:cNvPr>
          <p:cNvSpPr txBox="1"/>
          <p:nvPr/>
        </p:nvSpPr>
        <p:spPr>
          <a:xfrm>
            <a:off x="2211104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D02F-1DB3-7019-B691-BF46A345AA8D}"/>
              </a:ext>
            </a:extLst>
          </p:cNvPr>
          <p:cNvSpPr txBox="1"/>
          <p:nvPr/>
        </p:nvSpPr>
        <p:spPr>
          <a:xfrm>
            <a:off x="8307105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EE3F1-ED95-816E-8AA0-961596E8B71E}"/>
              </a:ext>
            </a:extLst>
          </p:cNvPr>
          <p:cNvSpPr txBox="1"/>
          <p:nvPr/>
        </p:nvSpPr>
        <p:spPr>
          <a:xfrm rot="16200000">
            <a:off x="3651947" y="3295983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9820E-62A2-D0F0-7B94-9D64B7DFA6F3}"/>
              </a:ext>
            </a:extLst>
          </p:cNvPr>
          <p:cNvSpPr txBox="1"/>
          <p:nvPr/>
        </p:nvSpPr>
        <p:spPr>
          <a:xfrm rot="16200000">
            <a:off x="9738773" y="3275111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</p:spTree>
    <p:extLst>
      <p:ext uri="{BB962C8B-B14F-4D97-AF65-F5344CB8AC3E}">
        <p14:creationId xmlns:p14="http://schemas.microsoft.com/office/powerpoint/2010/main" val="4027987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5352-48A4-6A99-A68C-9BADB3EA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90CB4-A664-D045-D0C3-3804FB12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59" y="5573468"/>
            <a:ext cx="7908084" cy="9068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AB28-9514-611F-29EA-AD949A34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3739-178D-1287-F1D7-9BA02D1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EB0AC5A4-8DE8-2166-9E76-4F4F144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95" y="365124"/>
            <a:ext cx="8119013" cy="5074383"/>
          </a:xfrm>
          <a:prstGeom prst="rect">
            <a:avLst/>
          </a:prstGeom>
        </p:spPr>
      </p:pic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F7717982-DBEF-8B18-08AC-998A1916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80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F6A4-4420-BB06-F73E-07573EA2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D3E0-CAA1-07F0-E804-BAA4C103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F4CD-B0BD-5BD3-8748-7BB083B2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3A73-CB1A-97EB-0988-FF06055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AB2FF6-E097-5FB3-5371-D2300765F9C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548008-F73C-43ED-2338-E924BA511D8B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602E1E-DB6B-7EB6-A798-97487EEF4765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88016B-B7C5-B699-1EC5-193315E88FEF}"/>
              </a:ext>
            </a:extLst>
          </p:cNvPr>
          <p:cNvSpPr/>
          <p:nvPr/>
        </p:nvSpPr>
        <p:spPr>
          <a:xfrm>
            <a:off x="8739264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5D3FBC-8D67-48C9-FC06-37BA0F1DED44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384311-72A1-01D2-C857-F7AAE5EB2C0B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1A4DB9-8E5C-A6D4-33F2-A92FBDF54727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74E1288-39C0-BD1E-2C45-409AAE083857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6CD4B5-346E-EDDC-60AA-F20E0D09067A}"/>
              </a:ext>
            </a:extLst>
          </p:cNvPr>
          <p:cNvSpPr/>
          <p:nvPr/>
        </p:nvSpPr>
        <p:spPr>
          <a:xfrm>
            <a:off x="175172" y="3952794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AA62B0-4996-7A81-316C-D87E79CBE54C}"/>
              </a:ext>
            </a:extLst>
          </p:cNvPr>
          <p:cNvSpPr/>
          <p:nvPr/>
        </p:nvSpPr>
        <p:spPr>
          <a:xfrm>
            <a:off x="176442" y="2115845"/>
            <a:ext cx="2033358" cy="1541755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</a:t>
            </a:r>
            <a:r>
              <a:rPr lang="en-DE" sz="1400">
                <a:solidFill>
                  <a:schemeClr val="tx2"/>
                </a:solidFill>
              </a:rPr>
              <a:t>100 EeV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Snowstorm</a:t>
            </a:r>
            <a:endParaRPr lang="en-DE" sz="1400" dirty="0">
              <a:solidFill>
                <a:schemeClr val="tx2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1B8C46-AE1A-3C74-BC33-F654BAC465BB}"/>
              </a:ext>
            </a:extLst>
          </p:cNvPr>
          <p:cNvSpPr/>
          <p:nvPr/>
        </p:nvSpPr>
        <p:spPr>
          <a:xfrm>
            <a:off x="8739264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3AD02-F5AF-2F9A-BE66-59D1BC60F8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D4D161-56B0-E981-BAAE-89349E7F357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C1C263-BDBA-6ADE-8891-133B7867A01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2D124C-732E-A6A9-90F7-A52DB0D4818E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3121" y="174960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0CE5D0-4F6F-6D48-8552-94596D41A5A2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657600"/>
            <a:ext cx="2540" cy="29519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E0B541-1D5D-E8CB-1EE6-AF94C64C119B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640B49-BB19-CE25-6172-C78136940749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317E4F-0C02-4604-92F1-764EE8F3EDE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598416-B322-FB4B-88F0-D2E74DCBF0EC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6CA844-BD65-015B-59CC-F2B3C6B94DB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754673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E21649-5DDD-884C-BCBA-D467F3E8EE4A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62B604-BD35-E7F7-7D8B-302270283492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C219C180-324B-D18A-E2CC-91A70D52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60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993" y="1061449"/>
            <a:ext cx="7330245" cy="53637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C8CE3FB-1639-E445-5D79-61436573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B78E8-A540-73DA-31D5-9FC86BC4A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5ACB-B594-2964-DABA-99001D8B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72B98-A869-8029-77EC-637BE3B5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44CE2-D2D1-E8BD-CD57-C4A3D362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EBD47D-E98E-7189-656D-95A0A6FAC49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56F8BC-159A-0809-79C9-71EA651513F6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6639BD-2F3F-B102-BBC5-73D0216958DF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00C24D-CF24-C302-E95A-5035173F85A2}"/>
              </a:ext>
            </a:extLst>
          </p:cNvPr>
          <p:cNvSpPr/>
          <p:nvPr/>
        </p:nvSpPr>
        <p:spPr>
          <a:xfrm>
            <a:off x="8739264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90CFD78-7371-1AAD-B9E6-14713F1F4DE3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234129-8E4F-7013-83AF-3DDDF43C142A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EFEB53-69A9-6875-8F0D-AE4A08EE527F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3791D2A-0AE7-E669-1FEA-37132F5472E8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42793FC-6BC6-8483-2787-40E58AA71EA8}"/>
              </a:ext>
            </a:extLst>
          </p:cNvPr>
          <p:cNvSpPr/>
          <p:nvPr/>
        </p:nvSpPr>
        <p:spPr>
          <a:xfrm>
            <a:off x="175172" y="3818982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7201479-D53E-70CD-B1D9-66FCBF26E099}"/>
              </a:ext>
            </a:extLst>
          </p:cNvPr>
          <p:cNvSpPr/>
          <p:nvPr/>
        </p:nvSpPr>
        <p:spPr>
          <a:xfrm>
            <a:off x="176442" y="211584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BB3361-D7D3-ADBA-300E-08E87840E586}"/>
              </a:ext>
            </a:extLst>
          </p:cNvPr>
          <p:cNvSpPr/>
          <p:nvPr/>
        </p:nvSpPr>
        <p:spPr>
          <a:xfrm>
            <a:off x="8739264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4DDB61-49C0-B38F-40EA-DFCCF302FB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91269D-F427-AA40-C5A7-4E8BBF24A5F9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A06F1-B634-5F3F-7DA0-297A6ED3D91E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FCE08B-C375-91BD-0AD1-5884D476866C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1851" y="1749605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892045-E735-98E4-D301-061AD34AAEA0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452742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9188B0-16D7-6129-BC39-DAB26AE7714E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85B9954-54B8-3235-33D2-260C0ED4EAB5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632C5D-C50D-3014-BBE5-F4E0837B4E1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1E596B-06CF-1FF9-456E-B62C8FA583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4868718-9F4A-1AB3-F961-DCDE9DCF82CA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754673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60E0926-7519-31CC-2476-E6746593BCAC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D1C281-8E48-EEBD-4AC3-BEDFFB1E51BE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04ACB2E9-ACDB-EA88-318E-8351F377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8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9A4C4EB-F4D2-7DB8-53D4-0A694AA1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6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(CNN)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8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16945</TotalTime>
  <Words>2414</Words>
  <Application>Microsoft Macintosh PowerPoint</Application>
  <PresentationFormat>Widescreen</PresentationFormat>
  <Paragraphs>519</Paragraphs>
  <Slides>45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-webkit-standard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  Pascal Gutjahr  </vt:lpstr>
      <vt:lpstr>Introduction</vt:lpstr>
      <vt:lpstr>Goal: Measure Muon Flux at Surface</vt:lpstr>
      <vt:lpstr>Overview</vt:lpstr>
      <vt:lpstr>New CORSIKA simulation</vt:lpstr>
      <vt:lpstr>CORSIKA 7 vs. MCEq</vt:lpstr>
      <vt:lpstr>Reconstruction</vt:lpstr>
      <vt:lpstr>Input data per DOM</vt:lpstr>
      <vt:lpstr>Reconstructed properties</vt:lpstr>
      <vt:lpstr>Energy Reconstructions</vt:lpstr>
      <vt:lpstr>Selection</vt:lpstr>
      <vt:lpstr>Level 3: Muon Filter</vt:lpstr>
      <vt:lpstr>Level 4: Energy Cut</vt:lpstr>
      <vt:lpstr>Level 5: Data/MC Quality Cuts</vt:lpstr>
      <vt:lpstr>Final Level: Leadingness &gt; 40 %</vt:lpstr>
      <vt:lpstr>Unfolding</vt:lpstr>
      <vt:lpstr>Unfolding in a nutshell </vt:lpstr>
      <vt:lpstr>Muon Flux Unfolding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Burnsample Unfolding</vt:lpstr>
      <vt:lpstr>Prediction: 12 Years of IceCube Data Unfolding</vt:lpstr>
      <vt:lpstr>Unblinding Proposal</vt:lpstr>
      <vt:lpstr>Backup</vt:lpstr>
      <vt:lpstr>Event Rate to Flux  Effective Area</vt:lpstr>
      <vt:lpstr>Determine Regularization</vt:lpstr>
      <vt:lpstr>Muon Flux Unfolding</vt:lpstr>
      <vt:lpstr>Level 5: Data/MC Quality Cuts</vt:lpstr>
      <vt:lpstr>Level 5: Data/MC Quality Cuts</vt:lpstr>
      <vt:lpstr>Bundle Energy Reconstruction</vt:lpstr>
      <vt:lpstr>Muon Filter</vt:lpstr>
      <vt:lpstr>Correlation and Robustness Test: Stopping Muons </vt:lpstr>
      <vt:lpstr>Cosmic ray flux</vt:lpstr>
      <vt:lpstr>Air shower – 10 TeV</vt:lpstr>
      <vt:lpstr>Prompt atmospheric muons and neutrinos</vt:lpstr>
      <vt:lpstr>Muon puzzle and model uncertainties</vt:lpstr>
      <vt:lpstr>CORSIKA 7 tagging and MCEq comparison</vt:lpstr>
      <vt:lpstr>Machine Learning Reconstructions</vt:lpstr>
      <vt:lpstr>Level5: quality cuts</vt:lpstr>
      <vt:lpstr>The Muon Puzzle</vt:lpstr>
      <vt:lpstr>Possible Solutions</vt:lpstr>
      <vt:lpstr>MCEq vs CORSIKA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443</cp:revision>
  <cp:lastPrinted>2024-03-17T23:23:36Z</cp:lastPrinted>
  <dcterms:created xsi:type="dcterms:W3CDTF">2023-09-19T10:10:31Z</dcterms:created>
  <dcterms:modified xsi:type="dcterms:W3CDTF">2025-09-30T13:41:42Z</dcterms:modified>
</cp:coreProperties>
</file>